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7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13.01.2021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620688"/>
            <a:ext cx="871296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Times New Roman"/>
                <a:ea typeface="Times New Roman"/>
              </a:rPr>
              <a:t>ТЕМА 2. СУЩНОСТЬ И СОСТАВ ФУНКЦИЙ </a:t>
            </a:r>
            <a:r>
              <a:rPr lang="ru-RU" sz="2800" b="1" dirty="0" smtClean="0">
                <a:latin typeface="Times New Roman"/>
                <a:ea typeface="Times New Roman"/>
              </a:rPr>
              <a:t>УПРАВЛЕНИЯ</a:t>
            </a:r>
          </a:p>
          <a:p>
            <a:pPr algn="ctr"/>
            <a:endParaRPr lang="ru-RU" sz="2800" dirty="0" smtClean="0">
              <a:latin typeface="Times New Roman"/>
              <a:ea typeface="Times New Roman"/>
            </a:endParaRPr>
          </a:p>
          <a:p>
            <a:pPr algn="just">
              <a:spcAft>
                <a:spcPts val="0"/>
              </a:spcAft>
            </a:pPr>
            <a:r>
              <a:rPr lang="ru-RU" sz="2800" dirty="0" smtClean="0">
                <a:latin typeface="Times New Roman"/>
                <a:ea typeface="Times New Roman"/>
              </a:rPr>
              <a:t>1. Понятие функции управления</a:t>
            </a:r>
          </a:p>
          <a:p>
            <a:pPr lvl="0" indent="-342900" algn="just">
              <a:spcAft>
                <a:spcPts val="0"/>
              </a:spcAft>
              <a:buFont typeface="+mj-lt"/>
              <a:buAutoNum type="arabicPeriod" startAt="2"/>
              <a:tabLst>
                <a:tab pos="5715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Основные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функции управления</a:t>
            </a:r>
          </a:p>
          <a:p>
            <a:pPr lvl="0" indent="-342900" algn="just">
              <a:spcAft>
                <a:spcPts val="0"/>
              </a:spcAft>
              <a:buFont typeface="+mj-lt"/>
              <a:buAutoNum type="arabicPeriod" startAt="2"/>
              <a:tabLst>
                <a:tab pos="571500" algn="l"/>
              </a:tabLst>
            </a:pPr>
            <a:r>
              <a:rPr lang="ru-RU" sz="28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Конкретные </a:t>
            </a: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(специальные) функции управления.</a:t>
            </a:r>
            <a:endParaRPr lang="ru-RU" sz="28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4293096"/>
            <a:ext cx="4817901" cy="20882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0135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97272" y="1052736"/>
            <a:ext cx="864096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Организация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— это обоснование и выбор элементов управляю­щей и управляемой подсистем, а также установление простран­ственно-временных и причинно-следственных связей между ними. </a:t>
            </a:r>
            <a:endParaRPr lang="ru-RU" sz="32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3620969"/>
            <a:ext cx="3208277" cy="25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19713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55472" y="692696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Организаторская деятельность включает в себя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: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совершенствование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организационных связей, структурных об­разований и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отношений;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формирование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системы духовных ценностей, представлений, атмосферы взаимного </a:t>
            </a: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уважения;</a:t>
            </a: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поиск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компромиссов, которые призваны обеспечить успешное ведение дел, эффективное общественное производство.</a:t>
            </a:r>
            <a:endParaRPr lang="ru-RU" sz="32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6224629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528" y="591710"/>
            <a:ext cx="910847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Bef>
                <a:spcPts val="955"/>
              </a:spcBef>
              <a:spcAft>
                <a:spcPts val="0"/>
              </a:spcAft>
            </a:pPr>
            <a:r>
              <a:rPr lang="ru-RU" sz="2800" b="1" spc="-20" dirty="0">
                <a:solidFill>
                  <a:srgbClr val="000000"/>
                </a:solidFill>
                <a:latin typeface="Times New Roman"/>
                <a:ea typeface="Times New Roman"/>
              </a:rPr>
              <a:t>Мотивация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 представляет собой комплекс условий или мотивов, оказывающих воздействие на поведение человека, направляющих его деятельность в нужную для организации сторону, регулирую­щих интенсивность труда, трудозатраты, побуждающих проявлять </a:t>
            </a:r>
            <a:r>
              <a:rPr lang="ru-RU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добросовестность, настойчивость, старательность в достижении 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целей.</a:t>
            </a:r>
            <a:endParaRPr lang="ru-RU" sz="28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3555830"/>
            <a:ext cx="3263144" cy="32198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28" y="3555830"/>
            <a:ext cx="5042308" cy="30157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57051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69814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Мотивы, формирующиеся под воздействием множества внешних и внутренних, субъективных и объективных факторов, начи­нают действовать под влиянием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стимулов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. </a:t>
            </a:r>
            <a:r>
              <a:rPr lang="ru-RU" sz="3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Стимулы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могут быть ма­териальными, в виде действий других людей, представляющихся возможностей, надежд и пр.</a:t>
            </a:r>
            <a:endParaRPr lang="ru-RU" sz="32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9870" y="3429000"/>
            <a:ext cx="3159794" cy="31597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3678483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94416" y="692696"/>
            <a:ext cx="87700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Основные задачи мотивации:</a:t>
            </a:r>
          </a:p>
          <a:p>
            <a:pPr indent="457200" algn="just">
              <a:spcAft>
                <a:spcPts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формирование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у каждого сотрудника понимания сущности и значения мотивации деятельности;</a:t>
            </a:r>
          </a:p>
          <a:p>
            <a:pPr indent="457200" algn="just">
              <a:spcAft>
                <a:spcPts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обучение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персонала и руководящего состава психологическим основам внутрифирменного общения;</a:t>
            </a:r>
          </a:p>
          <a:p>
            <a:pPr indent="457200" algn="just">
              <a:spcAft>
                <a:spcPts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формирование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у руководителей демократических подходов к уп­равлению персоналом с использованием современных методов мотивации.</a:t>
            </a:r>
            <a:endParaRPr lang="ru-RU" sz="32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029218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620688"/>
            <a:ext cx="8784976" cy="5706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305" indent="429895" algn="just">
              <a:spcAft>
                <a:spcPts val="0"/>
              </a:spcAft>
            </a:pPr>
            <a:r>
              <a:rPr lang="ru-RU" sz="2800" b="1" spc="-25" dirty="0">
                <a:solidFill>
                  <a:srgbClr val="000000"/>
                </a:solidFill>
                <a:latin typeface="Times New Roman"/>
                <a:ea typeface="Times New Roman"/>
              </a:rPr>
              <a:t>Контроль </a:t>
            </a:r>
            <a:r>
              <a:rPr lang="ru-RU" sz="2800" spc="-25" dirty="0">
                <a:solidFill>
                  <a:srgbClr val="000000"/>
                </a:solidFill>
                <a:latin typeface="Times New Roman"/>
                <a:ea typeface="Times New Roman"/>
              </a:rPr>
              <a:t>— одна из основных функций менеджмента. Деятель­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ность организации требует, чтобы контроль и планирование, тесно связанные между собой, были непрерывными. </a:t>
            </a:r>
            <a:endParaRPr lang="ru-RU" sz="2800" spc="-2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7305" indent="429895" algn="just">
              <a:spcAft>
                <a:spcPts val="0"/>
              </a:spcAft>
            </a:pPr>
            <a:r>
              <a:rPr lang="ru-RU" sz="2800" spc="-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Сущность 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контроля </a:t>
            </a:r>
            <a:r>
              <a:rPr lang="ru-RU" sz="2800" spc="-25" dirty="0">
                <a:solidFill>
                  <a:srgbClr val="000000"/>
                </a:solidFill>
                <a:latin typeface="Times New Roman"/>
                <a:ea typeface="Times New Roman"/>
              </a:rPr>
              <a:t>заключается в трех основных элементах:</a:t>
            </a: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7305" indent="429895">
              <a:spcBef>
                <a:spcPts val="55"/>
              </a:spcBef>
              <a:spcAft>
                <a:spcPts val="0"/>
              </a:spcAft>
            </a:pPr>
            <a:r>
              <a:rPr lang="ru-RU" sz="2800" spc="-2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установление 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контролируемых стандартов деятельности;</a:t>
            </a: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7305" indent="429895" algn="just">
              <a:spcAft>
                <a:spcPts val="0"/>
              </a:spcAft>
            </a:pPr>
            <a:r>
              <a:rPr lang="ru-RU" sz="2800" spc="-10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измерение </a:t>
            </a:r>
            <a:r>
              <a:rPr lang="ru-RU" sz="2800" spc="-10" dirty="0">
                <a:solidFill>
                  <a:srgbClr val="000000"/>
                </a:solidFill>
                <a:latin typeface="Times New Roman"/>
                <a:ea typeface="Times New Roman"/>
              </a:rPr>
              <a:t>и анализ результатов деятельности, информация о 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которых получена с помощью контроля;</a:t>
            </a:r>
            <a:endParaRPr lang="ru-RU" sz="2800" dirty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27305" indent="429895" algn="just">
              <a:spcBef>
                <a:spcPts val="35"/>
              </a:spcBef>
              <a:spcAft>
                <a:spcPts val="0"/>
              </a:spcAft>
            </a:pPr>
            <a:r>
              <a:rPr lang="ru-RU" sz="2800" spc="-25" dirty="0" smtClean="0">
                <a:solidFill>
                  <a:srgbClr val="000000"/>
                </a:solidFill>
                <a:latin typeface="Times New Roman"/>
                <a:ea typeface="Times New Roman"/>
              </a:rPr>
              <a:t>- корректировка </a:t>
            </a:r>
            <a:r>
              <a:rPr lang="ru-RU" sz="2800" spc="-25" dirty="0">
                <a:solidFill>
                  <a:srgbClr val="000000"/>
                </a:solidFill>
                <a:latin typeface="Times New Roman"/>
                <a:ea typeface="Times New Roman"/>
              </a:rPr>
              <a:t>технологических, хозяйственных и иных процес­сов в соответствии со сделанными выводами и принятыми решени­</a:t>
            </a:r>
            <a:r>
              <a:rPr lang="ru-RU" sz="2800" spc="-20" dirty="0">
                <a:solidFill>
                  <a:srgbClr val="000000"/>
                </a:solidFill>
                <a:latin typeface="Times New Roman"/>
                <a:ea typeface="Times New Roman"/>
              </a:rPr>
              <a:t>ями.</a:t>
            </a:r>
            <a:endParaRPr lang="ru-RU" sz="28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150214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48525"/>
            <a:ext cx="8640960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Заключительный момент в организационном процессе — это </a:t>
            </a:r>
            <a:r>
              <a:rPr lang="ru-RU" sz="4000" b="1" dirty="0">
                <a:solidFill>
                  <a:srgbClr val="000000"/>
                </a:solidFill>
                <a:latin typeface="Times New Roman"/>
                <a:ea typeface="Times New Roman"/>
              </a:rPr>
              <a:t>координация.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 </a:t>
            </a:r>
            <a:endParaRPr lang="ru-RU" sz="40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indent="457200" algn="just">
              <a:spcAft>
                <a:spcPts val="0"/>
              </a:spcAft>
            </a:pP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Целью 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координации является объединение всех организационных усилий менеджера для достижения поставлен­ных целей.</a:t>
            </a:r>
          </a:p>
          <a:p>
            <a:r>
              <a:rPr lang="ru-RU" sz="4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    Координация 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основывается на трех  составляющих: групповом усилии, </a:t>
            </a: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единстве 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действий, общей цели.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065989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332656"/>
            <a:ext cx="8712968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Помимо общих функции в управлении сельскохозяйственным производством используются </a:t>
            </a:r>
            <a:r>
              <a:rPr lang="ru-RU" sz="4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специальные функции 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основными из которых являются: </a:t>
            </a:r>
            <a:r>
              <a:rPr lang="ru-RU" sz="40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общее </a:t>
            </a:r>
            <a:r>
              <a:rPr lang="ru-RU" sz="4000" dirty="0">
                <a:solidFill>
                  <a:srgbClr val="000000"/>
                </a:solidFill>
                <a:latin typeface="Times New Roman"/>
                <a:ea typeface="Times New Roman"/>
              </a:rPr>
              <a:t>линейное руководство, оперативное управление, техническое руководство, технологическое управление, маркетинговая деятельность и т.д.</a:t>
            </a:r>
            <a:endParaRPr lang="ru-RU" sz="40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544570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600" dirty="0">
                <a:latin typeface="Times New Roman"/>
                <a:ea typeface="Times New Roman"/>
              </a:rPr>
              <a:t>Комплекс специальных (конкретных) функций управления предприятием состоит из общего (линейного) руководства предприятием, его цехами, производственными участками, а также функционального руководства. </a:t>
            </a:r>
            <a:endParaRPr lang="ru-RU" sz="36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3600" dirty="0" smtClean="0">
                <a:latin typeface="Times New Roman"/>
                <a:ea typeface="Times New Roman"/>
              </a:rPr>
              <a:t>По </a:t>
            </a:r>
            <a:r>
              <a:rPr lang="ru-RU" sz="3600" dirty="0">
                <a:latin typeface="Times New Roman"/>
                <a:ea typeface="Times New Roman"/>
              </a:rPr>
              <a:t>характеру работ функции управления можно разделить на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административные</a:t>
            </a:r>
            <a:r>
              <a:rPr lang="ru-RU" sz="3600" dirty="0">
                <a:latin typeface="Times New Roman"/>
                <a:ea typeface="Times New Roman"/>
              </a:rPr>
              <a:t>,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технические</a:t>
            </a:r>
            <a:r>
              <a:rPr lang="ru-RU" sz="3600" dirty="0">
                <a:latin typeface="Times New Roman"/>
                <a:ea typeface="Times New Roman"/>
              </a:rPr>
              <a:t>,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производственные</a:t>
            </a:r>
            <a:r>
              <a:rPr lang="ru-RU" sz="3600" dirty="0">
                <a:latin typeface="Times New Roman"/>
                <a:ea typeface="Times New Roman"/>
              </a:rPr>
              <a:t>,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экономические</a:t>
            </a:r>
            <a:r>
              <a:rPr lang="ru-RU" sz="3600" dirty="0">
                <a:latin typeface="Times New Roman"/>
                <a:ea typeface="Times New Roman"/>
              </a:rPr>
              <a:t> и </a:t>
            </a:r>
            <a:r>
              <a:rPr lang="ru-RU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хозяйственные</a:t>
            </a:r>
            <a:r>
              <a:rPr lang="ru-RU" sz="3600" dirty="0">
                <a:latin typeface="Times New Roman"/>
                <a:ea typeface="Times New Roman"/>
              </a:rPr>
              <a:t>. </a:t>
            </a:r>
            <a:endParaRPr lang="ru-RU" sz="3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3372360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36600" y="332656"/>
            <a:ext cx="871296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dirty="0">
                <a:solidFill>
                  <a:srgbClr val="000000"/>
                </a:solidFill>
                <a:latin typeface="Times New Roman"/>
                <a:ea typeface="Times New Roman"/>
              </a:rPr>
              <a:t>В настоящее время с развитием научно-технического прогресса, индустриализацией сельского хозяйства, ростом масштабов производства и управления объем работ по каждой функции возрастает, происходит неизбежный процесс сокращения количества функций управления, выполняемых одним работником или даже группой работников, при одновременном усложнении их содержания. 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142161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889844"/>
            <a:ext cx="7344816" cy="38318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ctr"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/>
                <a:ea typeface="Times New Roman"/>
              </a:rPr>
              <a:t>ЛИТЕРАТУРА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Мескон</a:t>
            </a:r>
            <a:r>
              <a:rPr lang="ru-RU" dirty="0">
                <a:latin typeface="Times New Roman"/>
                <a:ea typeface="Times New Roman"/>
              </a:rPr>
              <a:t> М.Х., Альберт М., </a:t>
            </a:r>
            <a:r>
              <a:rPr lang="ru-RU" dirty="0" err="1">
                <a:latin typeface="Times New Roman"/>
                <a:ea typeface="Times New Roman"/>
              </a:rPr>
              <a:t>Хедоуи</a:t>
            </a:r>
            <a:r>
              <a:rPr lang="ru-RU" dirty="0">
                <a:latin typeface="Times New Roman"/>
                <a:ea typeface="Times New Roman"/>
              </a:rPr>
              <a:t> Ф. Основы менеджмента. – Пер. с англ. – М.: Дело, 2007</a:t>
            </a: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ru-RU" dirty="0" err="1">
                <a:latin typeface="Times New Roman"/>
                <a:ea typeface="Times New Roman"/>
              </a:rPr>
              <a:t>Виханский</a:t>
            </a:r>
            <a:r>
              <a:rPr lang="ru-RU" dirty="0">
                <a:latin typeface="Times New Roman"/>
                <a:ea typeface="Times New Roman"/>
              </a:rPr>
              <a:t> О.С., Наумов А.И. Менеджмент. – М.: Банки и биржи, ЮНИТИ, 2000.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ru-RU" dirty="0">
                <a:latin typeface="Times New Roman"/>
                <a:ea typeface="Times New Roman"/>
              </a:rPr>
              <a:t>Менеджмент организации / Под ред. З.П. Румянцевой, Н.А. Соломатина. – М.: ИНФРА –М, 2004.</a:t>
            </a:r>
            <a:endParaRPr lang="ru-RU" sz="1600" dirty="0">
              <a:latin typeface="Times New Roman"/>
              <a:ea typeface="Times New Roman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  <a:tabLst>
                <a:tab pos="571500" algn="l"/>
              </a:tabLst>
            </a:pPr>
            <a:r>
              <a:rPr lang="ru-RU" dirty="0">
                <a:latin typeface="Times New Roman"/>
                <a:ea typeface="Times New Roman"/>
              </a:rPr>
              <a:t>Менеджмент организации. Под ред. З.П. Румянцевой. – М.: Наука, 2006.</a:t>
            </a:r>
            <a:endParaRPr lang="ru-RU" sz="16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14005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88640"/>
            <a:ext cx="8784976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800" dirty="0">
                <a:latin typeface="Times New Roman"/>
                <a:ea typeface="Times New Roman"/>
              </a:rPr>
              <a:t>Слово «функция» (от лат. </a:t>
            </a:r>
            <a:r>
              <a:rPr lang="ru-RU" sz="2800" dirty="0" err="1">
                <a:latin typeface="Times New Roman"/>
                <a:ea typeface="Times New Roman"/>
              </a:rPr>
              <a:t>functio</a:t>
            </a:r>
            <a:r>
              <a:rPr lang="ru-RU" sz="2800" dirty="0">
                <a:latin typeface="Times New Roman"/>
                <a:ea typeface="Times New Roman"/>
              </a:rPr>
              <a:t> — исполнение, осуществление) означает обязанность, круг деятельности, назначение, роль. </a:t>
            </a:r>
            <a:endParaRPr lang="ru-RU" sz="28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2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Функции </a:t>
            </a:r>
            <a:r>
              <a:rPr lang="ru-RU" sz="28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управления</a:t>
            </a: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 </a:t>
            </a:r>
            <a:r>
              <a:rPr lang="ru-RU" sz="2800" dirty="0">
                <a:latin typeface="Times New Roman"/>
                <a:ea typeface="Times New Roman"/>
              </a:rPr>
              <a:t>— относительно обособленные направления управленческой деятельности, которые позволяют осуществить определенное воздействие на управляемый объект в целях достижения поставленной задачи. Функции управления определяют специфику управленческого труда. Они тесно связаны с другими категориями науки управления: структурой, методами, техникой, кадрами управления, информацией и управленческими решениями. </a:t>
            </a:r>
            <a:endParaRPr lang="ru-RU" sz="28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19825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908720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>
                <a:latin typeface="Times New Roman"/>
                <a:ea typeface="Times New Roman"/>
              </a:rPr>
              <a:t>Необходимость выполнения той или иной функции управления определяется характером производства. Требования производства с учетом возможностей использования достижений научно-технического прогресса определяют состав функций управления. </a:t>
            </a:r>
            <a:endParaRPr lang="ru-RU" sz="3200" dirty="0" smtClean="0">
              <a:latin typeface="Times New Roman"/>
              <a:ea typeface="Times New Roman"/>
            </a:endParaRPr>
          </a:p>
          <a:p>
            <a:pPr indent="450215" algn="just">
              <a:spcAft>
                <a:spcPts val="0"/>
              </a:spcAft>
            </a:pPr>
            <a:r>
              <a:rPr lang="ru-RU" sz="3200" dirty="0" smtClean="0">
                <a:latin typeface="Times New Roman"/>
                <a:ea typeface="Times New Roman"/>
              </a:rPr>
              <a:t>Не </a:t>
            </a:r>
            <a:r>
              <a:rPr lang="ru-RU" sz="3200" dirty="0">
                <a:latin typeface="Times New Roman"/>
                <a:ea typeface="Times New Roman"/>
              </a:rPr>
              <a:t>орган управления, а производство рождает ту или иную функцию. В свою очередь, функция определяет необходимость в соответствующем органе управления. </a:t>
            </a:r>
            <a:endParaRPr lang="ru-RU" sz="3200" dirty="0"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62292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1305342"/>
            <a:ext cx="86409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342900" algn="just"/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К функциям общего руководства относится: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планирование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организация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мотивация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,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контроль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и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координация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.  </a:t>
            </a:r>
            <a:endParaRPr lang="ru-RU" sz="3200" dirty="0">
              <a:solidFill>
                <a:srgbClr val="000000"/>
              </a:solidFill>
              <a:latin typeface="Times New Roman"/>
              <a:ea typeface="Times New Roman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3429000"/>
            <a:ext cx="6840760" cy="2808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793854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404664"/>
            <a:ext cx="864096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Содержание и задачи </a:t>
            </a:r>
            <a:r>
              <a:rPr lang="ru-RU" sz="2400" b="1" dirty="0">
                <a:solidFill>
                  <a:srgbClr val="000000"/>
                </a:solidFill>
                <a:latin typeface="Times New Roman"/>
                <a:ea typeface="Times New Roman"/>
              </a:rPr>
              <a:t>планирования</a:t>
            </a:r>
            <a:r>
              <a:rPr lang="ru-RU" sz="2400" dirty="0">
                <a:solidFill>
                  <a:srgbClr val="000000"/>
                </a:solidFill>
                <a:latin typeface="Times New Roman"/>
                <a:ea typeface="Times New Roman"/>
              </a:rPr>
              <a:t> как функции управления состоят в обоснованном определении основ­ных направлений и пропорций развития производства с учетом ма­териальных источников его обеспечения и спроса рынка. Сущность планирования проявляется в конкретизации целей развития фир­мы и каждого подразделения в отдельности на установленный пе­риод; определении хозяйственных задач, средств их достижения, сроков и последовательности реализации; выявлении материаль­ных, трудовых и финансовых ресурсов, необходимых для решения поставленных задач.</a:t>
            </a:r>
            <a:endParaRPr lang="ru-RU" sz="24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4290900"/>
            <a:ext cx="3744416" cy="237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221091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4968" y="404664"/>
            <a:ext cx="87095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Планирование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призвано обеспе­чить </a:t>
            </a:r>
            <a:r>
              <a:rPr lang="ru-RU" sz="3200" dirty="0" err="1">
                <a:solidFill>
                  <a:srgbClr val="000000"/>
                </a:solidFill>
                <a:latin typeface="Times New Roman"/>
                <a:ea typeface="Times New Roman"/>
              </a:rPr>
              <a:t>взаимосвязку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структурных подразделений по всей технологи­ческой цепочке: научные исследования и разработки, производство и сбыт. Эта деятельность опирается на выявление и прогнозирова­ние потребительского спроса, анализ и оценку имеющихся ресур­сов и перспектив предприятия, конъюнктуры на рынке. Отсюда вы­текает необходимость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увязки планирования с маркетингом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и конт­ролем с целью постоянной корректировки показателей производ­ства и сбыта.</a:t>
            </a:r>
            <a:endParaRPr lang="ru-RU" sz="32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93352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1232" y="0"/>
            <a:ext cx="8640960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Планирование предполагает: 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обоснованный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выбор целей; 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опре­деление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политики; 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разработку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мер и мероприятий (образа дей­ствий); 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методы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достижения целей; </a:t>
            </a:r>
            <a:endParaRPr lang="ru-RU" sz="3200" dirty="0" smtClean="0">
              <a:solidFill>
                <a:srgbClr val="000000"/>
              </a:solidFill>
              <a:latin typeface="Times New Roman"/>
              <a:ea typeface="Times New Roman"/>
            </a:endParaRPr>
          </a:p>
          <a:p>
            <a:pPr marL="457200" indent="-457200" algn="just">
              <a:spcAft>
                <a:spcPts val="0"/>
              </a:spcAft>
              <a:buFontTx/>
              <a:buChar char="-"/>
            </a:pPr>
            <a:r>
              <a:rPr lang="ru-RU" sz="3200" dirty="0" smtClean="0">
                <a:solidFill>
                  <a:srgbClr val="000000"/>
                </a:solidFill>
                <a:latin typeface="Times New Roman"/>
                <a:ea typeface="Times New Roman"/>
              </a:rPr>
              <a:t>обеспечение 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основы для приня­тия последующих долгосрочных решений.</a:t>
            </a:r>
          </a:p>
          <a:p>
            <a:pPr indent="450215" algn="just">
              <a:spcAft>
                <a:spcPts val="0"/>
              </a:spcAft>
            </a:pP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Оно заканчивается перед началом действий по реализации пла­на. </a:t>
            </a:r>
            <a:r>
              <a:rPr lang="ru-RU" sz="32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/>
                <a:ea typeface="Times New Roman"/>
              </a:rPr>
              <a:t>Планирование</a:t>
            </a:r>
            <a:r>
              <a:rPr lang="ru-RU" sz="3200" dirty="0">
                <a:solidFill>
                  <a:srgbClr val="000000"/>
                </a:solidFill>
                <a:latin typeface="Times New Roman"/>
                <a:ea typeface="Times New Roman"/>
              </a:rPr>
              <a:t> — это начальный этап управления, представляю­щий собой не единовременный акт, а процесс, продолжающийся до завершения планируемого комплекса операций.</a:t>
            </a:r>
            <a:endParaRPr lang="ru-RU" sz="32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236931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784" y="0"/>
            <a:ext cx="8856984" cy="70173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>
              <a:spcAft>
                <a:spcPts val="0"/>
              </a:spcAft>
            </a:pPr>
            <a:r>
              <a:rPr lang="ru-RU" sz="3000" b="1" dirty="0">
                <a:solidFill>
                  <a:srgbClr val="000000"/>
                </a:solidFill>
                <a:latin typeface="Times New Roman"/>
                <a:ea typeface="Times New Roman"/>
              </a:rPr>
              <a:t>Организация</a:t>
            </a:r>
            <a:r>
              <a:rPr lang="ru-RU" sz="3000" dirty="0">
                <a:solidFill>
                  <a:srgbClr val="000000"/>
                </a:solidFill>
                <a:latin typeface="Times New Roman"/>
                <a:ea typeface="Times New Roman"/>
              </a:rPr>
              <a:t> как функция призвана обеспечить реализацию на­меченной в плане цели путем установления пропорций между эле­ментами трудовой деятельности и порядка их взаимодействия. Организация предполагает формирование управляемой и управля­ющей систем; определение места и роли каждого работника в систе­ме, распределение их по подразделениям и звеньям; организацию четкого взаимодействия между ними; разработку документов, рег­ламентирующих деятельность аппарата управления, отдельных служб и работников, с тем чтобы обеспечить заданное течение про­изводственного процесса и выполнение всех функций в соответ­ствии с программой.</a:t>
            </a:r>
            <a:endParaRPr lang="ru-RU" sz="3000" dirty="0">
              <a:solidFill>
                <a:srgbClr val="000000"/>
              </a:solidFill>
              <a:effectLst/>
              <a:latin typeface="Times New Roman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9334742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944</Words>
  <Application>Microsoft Office PowerPoint</Application>
  <PresentationFormat>Экран (4:3)</PresentationFormat>
  <Paragraphs>48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Марина</dc:creator>
  <cp:lastModifiedBy>Марина</cp:lastModifiedBy>
  <cp:revision>4</cp:revision>
  <dcterms:created xsi:type="dcterms:W3CDTF">2021-01-13T16:06:49Z</dcterms:created>
  <dcterms:modified xsi:type="dcterms:W3CDTF">2021-01-13T16:43:00Z</dcterms:modified>
</cp:coreProperties>
</file>